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Ubuntu"/>
      <p:regular r:id="rId19"/>
      <p:bold r:id="rId20"/>
      <p:italic r:id="rId21"/>
      <p:boldItalic r:id="rId22"/>
    </p:embeddedFont>
    <p:embeddedFont>
      <p:font typeface="Montserrat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.fntdata"/><Relationship Id="rId22" Type="http://schemas.openxmlformats.org/officeDocument/2006/relationships/font" Target="fonts/Ubuntu-boldItalic.fntdata"/><Relationship Id="rId21" Type="http://schemas.openxmlformats.org/officeDocument/2006/relationships/font" Target="fonts/Ubuntu-italic.fntdata"/><Relationship Id="rId24" Type="http://schemas.openxmlformats.org/officeDocument/2006/relationships/font" Target="fonts/MontserratLight-bold.fntdata"/><Relationship Id="rId23" Type="http://schemas.openxmlformats.org/officeDocument/2006/relationships/font" Target="fonts/Montserrat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Light-boldItalic.fntdata"/><Relationship Id="rId25" Type="http://schemas.openxmlformats.org/officeDocument/2006/relationships/font" Target="fonts/Montserrat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Ubuntu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e8f68b9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e8f68b9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35ab50aa5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35ab50aa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35ab50aa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35ab50aa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369efb9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369efb9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e8f68b98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e8f68b98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30ee6255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30ee6255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369efb9d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369efb9d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30ee6255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30ee6255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35ab50aa5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35ab50aa5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30ee6255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30ee6255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30ee6255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30ee6255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35ab50aa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35ab50aa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7.jp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 amt="47000"/>
          </a:blip>
          <a:srcRect b="3130" l="0" r="0" t="313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Introduction to Scientific Computing</a:t>
            </a:r>
            <a:endParaRPr sz="3600">
              <a:solidFill>
                <a:srgbClr val="F3F3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" name="Google Shape;10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65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Emmanuel Gonzalez, </a:t>
            </a:r>
            <a:r>
              <a:rPr lang="en" sz="1465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Ariyan Zarei, </a:t>
            </a:r>
            <a:r>
              <a:rPr lang="en" sz="1465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Chosen Obih, Travis Simmons, and Nathan Hendler</a:t>
            </a:r>
            <a:endParaRPr sz="1465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2" name="Google Shape;102;p25"/>
          <p:cNvCxnSpPr/>
          <p:nvPr/>
        </p:nvCxnSpPr>
        <p:spPr>
          <a:xfrm>
            <a:off x="2211900" y="2797175"/>
            <a:ext cx="4720200" cy="12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Managing data is a cycle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662" y="1157201"/>
            <a:ext cx="3482676" cy="34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/>
          <p:nvPr/>
        </p:nvSpPr>
        <p:spPr>
          <a:xfrm>
            <a:off x="3995200" y="3741192"/>
            <a:ext cx="906600" cy="9066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4"/>
          <p:cNvSpPr/>
          <p:nvPr/>
        </p:nvSpPr>
        <p:spPr>
          <a:xfrm>
            <a:off x="5020708" y="3375000"/>
            <a:ext cx="906600" cy="9066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Building your computational toolkit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1152475"/>
            <a:ext cx="536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Session 1: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Python and Jupyter notebooks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Session 2: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Shell scripts, data analysis, and machine learning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Session 3: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Version control using GitHub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89" name="Google Shape;189;p35"/>
          <p:cNvGrpSpPr/>
          <p:nvPr/>
        </p:nvGrpSpPr>
        <p:grpSpPr>
          <a:xfrm>
            <a:off x="6083792" y="1221242"/>
            <a:ext cx="2444246" cy="3278871"/>
            <a:chOff x="5967150" y="1017728"/>
            <a:chExt cx="2993199" cy="4015271"/>
          </a:xfrm>
        </p:grpSpPr>
        <p:grpSp>
          <p:nvGrpSpPr>
            <p:cNvPr id="190" name="Google Shape;190;p35"/>
            <p:cNvGrpSpPr/>
            <p:nvPr/>
          </p:nvGrpSpPr>
          <p:grpSpPr>
            <a:xfrm>
              <a:off x="6095200" y="1017728"/>
              <a:ext cx="2737096" cy="1463009"/>
              <a:chOff x="6095200" y="1017728"/>
              <a:chExt cx="2737096" cy="1463009"/>
            </a:xfrm>
          </p:grpSpPr>
          <p:pic>
            <p:nvPicPr>
              <p:cNvPr id="191" name="Google Shape;191;p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95200" y="1118175"/>
                <a:ext cx="1262126" cy="1262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" name="Google Shape;192;p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70172" y="1017728"/>
                <a:ext cx="1262124" cy="14630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3" name="Google Shape;193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67153" y="2689457"/>
              <a:ext cx="2993196" cy="126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5"/>
            <p:cNvPicPr preferRelativeResize="0"/>
            <p:nvPr/>
          </p:nvPicPr>
          <p:blipFill rotWithShape="1">
            <a:blip r:embed="rId6">
              <a:alphaModFix/>
            </a:blip>
            <a:srcRect b="23128" l="0" r="0" t="25036"/>
            <a:stretch/>
          </p:blipFill>
          <p:spPr>
            <a:xfrm>
              <a:off x="5967150" y="4160288"/>
              <a:ext cx="2993198" cy="8727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Data volumes are quickly growing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925"/>
            <a:ext cx="8839201" cy="271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From consuming to generating data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8" name="Google Shape;108;p26"/>
          <p:cNvSpPr/>
          <p:nvPr/>
        </p:nvSpPr>
        <p:spPr>
          <a:xfrm>
            <a:off x="3417825" y="2465115"/>
            <a:ext cx="6588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505709" cy="225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6"/>
          <p:cNvPicPr preferRelativeResize="0"/>
          <p:nvPr/>
        </p:nvPicPr>
        <p:blipFill rotWithShape="1">
          <a:blip r:embed="rId4">
            <a:alphaModFix/>
          </a:blip>
          <a:srcRect b="12395" l="0" r="0" t="0"/>
          <a:stretch/>
        </p:blipFill>
        <p:spPr>
          <a:xfrm>
            <a:off x="2904640" y="1637932"/>
            <a:ext cx="4505708" cy="225281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/>
        </p:nvSpPr>
        <p:spPr>
          <a:xfrm>
            <a:off x="1564950" y="3270550"/>
            <a:ext cx="137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Web1.0: Consumers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4469588" y="3890758"/>
            <a:ext cx="137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Web2.0: Creators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3" name="Google Shape;113;p26"/>
          <p:cNvCxnSpPr>
            <a:stCxn id="111" idx="2"/>
            <a:endCxn id="112" idx="1"/>
          </p:cNvCxnSpPr>
          <p:nvPr/>
        </p:nvCxnSpPr>
        <p:spPr>
          <a:xfrm flipH="1" rot="-5400000">
            <a:off x="3205050" y="2933950"/>
            <a:ext cx="312300" cy="22167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26"/>
          <p:cNvSpPr txBox="1"/>
          <p:nvPr/>
        </p:nvSpPr>
        <p:spPr>
          <a:xfrm>
            <a:off x="7232838" y="4544744"/>
            <a:ext cx="13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Sensors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5" name="Google Shape;115;p26"/>
          <p:cNvCxnSpPr>
            <a:stCxn id="112" idx="2"/>
            <a:endCxn id="114" idx="1"/>
          </p:cNvCxnSpPr>
          <p:nvPr/>
        </p:nvCxnSpPr>
        <p:spPr>
          <a:xfrm flipH="1" rot="-5400000">
            <a:off x="6075938" y="3587908"/>
            <a:ext cx="238500" cy="20754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16" name="Google Shape;116;p26"/>
          <p:cNvGrpSpPr/>
          <p:nvPr/>
        </p:nvGrpSpPr>
        <p:grpSpPr>
          <a:xfrm>
            <a:off x="6697488" y="2261017"/>
            <a:ext cx="2446507" cy="2283734"/>
            <a:chOff x="6701213" y="2261017"/>
            <a:chExt cx="2446507" cy="2283734"/>
          </a:xfrm>
        </p:grpSpPr>
        <p:pic>
          <p:nvPicPr>
            <p:cNvPr id="117" name="Google Shape;117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01213" y="2261017"/>
              <a:ext cx="1145472" cy="763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01213" y="3017462"/>
              <a:ext cx="1145472" cy="763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6"/>
            <p:cNvPicPr preferRelativeResize="0"/>
            <p:nvPr/>
          </p:nvPicPr>
          <p:blipFill rotWithShape="1">
            <a:blip r:embed="rId7">
              <a:alphaModFix/>
            </a:blip>
            <a:srcRect b="19813" l="23536" r="24564" t="18675"/>
            <a:stretch/>
          </p:blipFill>
          <p:spPr>
            <a:xfrm>
              <a:off x="6701213" y="3781104"/>
              <a:ext cx="1145472" cy="763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6"/>
            <p:cNvPicPr preferRelativeResize="0"/>
            <p:nvPr/>
          </p:nvPicPr>
          <p:blipFill rotWithShape="1">
            <a:blip r:embed="rId8">
              <a:alphaModFix/>
            </a:blip>
            <a:srcRect b="0" l="8125" r="26080" t="0"/>
            <a:stretch/>
          </p:blipFill>
          <p:spPr>
            <a:xfrm>
              <a:off x="7842972" y="2261017"/>
              <a:ext cx="1301023" cy="111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6"/>
            <p:cNvPicPr preferRelativeResize="0"/>
            <p:nvPr/>
          </p:nvPicPr>
          <p:blipFill rotWithShape="1">
            <a:blip r:embed="rId9">
              <a:alphaModFix/>
            </a:blip>
            <a:srcRect b="0" l="18915" r="15290" t="0"/>
            <a:stretch/>
          </p:blipFill>
          <p:spPr>
            <a:xfrm>
              <a:off x="7846697" y="3351350"/>
              <a:ext cx="1301023" cy="1193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6"/>
          <p:cNvSpPr/>
          <p:nvPr/>
        </p:nvSpPr>
        <p:spPr>
          <a:xfrm>
            <a:off x="6701275" y="2259500"/>
            <a:ext cx="2446500" cy="2283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Data volumes are quickly growing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2394300" y="4694265"/>
            <a:ext cx="43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 zettabyte (ZB) = 1 trillion GB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29" name="Google Shape;129;p27"/>
          <p:cNvGrpSpPr/>
          <p:nvPr/>
        </p:nvGrpSpPr>
        <p:grpSpPr>
          <a:xfrm>
            <a:off x="1620363" y="1017722"/>
            <a:ext cx="5903252" cy="3676624"/>
            <a:chOff x="1819325" y="1017725"/>
            <a:chExt cx="5590200" cy="3481651"/>
          </a:xfrm>
        </p:grpSpPr>
        <p:pic>
          <p:nvPicPr>
            <p:cNvPr id="130" name="Google Shape;130;p27"/>
            <p:cNvPicPr preferRelativeResize="0"/>
            <p:nvPr/>
          </p:nvPicPr>
          <p:blipFill rotWithShape="1">
            <a:blip r:embed="rId3">
              <a:alphaModFix/>
            </a:blip>
            <a:srcRect b="13841" l="3497" r="1984" t="11381"/>
            <a:stretch/>
          </p:blipFill>
          <p:spPr>
            <a:xfrm>
              <a:off x="1819325" y="1212625"/>
              <a:ext cx="5590200" cy="328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7"/>
            <p:cNvPicPr preferRelativeResize="0"/>
            <p:nvPr/>
          </p:nvPicPr>
          <p:blipFill rotWithShape="1">
            <a:blip r:embed="rId3">
              <a:alphaModFix/>
            </a:blip>
            <a:srcRect b="93050" l="3497" r="1984" t="2509"/>
            <a:stretch/>
          </p:blipFill>
          <p:spPr>
            <a:xfrm>
              <a:off x="1819325" y="1017725"/>
              <a:ext cx="5590200" cy="195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Big data has gone through the hype cycle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638" y="1017725"/>
            <a:ext cx="565073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/>
        </p:nvSpPr>
        <p:spPr>
          <a:xfrm>
            <a:off x="7292100" y="4743300"/>
            <a:ext cx="18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Guo et al., 2014</a:t>
            </a:r>
            <a:endParaRPr sz="13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The hype is not always met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0" y="1202913"/>
            <a:ext cx="8839199" cy="17038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29"/>
          <p:cNvGrpSpPr/>
          <p:nvPr/>
        </p:nvGrpSpPr>
        <p:grpSpPr>
          <a:xfrm>
            <a:off x="275480" y="2745755"/>
            <a:ext cx="8838925" cy="2091227"/>
            <a:chOff x="2271825" y="1066215"/>
            <a:chExt cx="6560473" cy="1552161"/>
          </a:xfrm>
        </p:grpSpPr>
        <p:pic>
          <p:nvPicPr>
            <p:cNvPr id="146" name="Google Shape;146;p29"/>
            <p:cNvPicPr preferRelativeResize="0"/>
            <p:nvPr/>
          </p:nvPicPr>
          <p:blipFill rotWithShape="1">
            <a:blip r:embed="rId4">
              <a:alphaModFix/>
            </a:blip>
            <a:srcRect b="0" l="0" r="0" t="55325"/>
            <a:stretch/>
          </p:blipFill>
          <p:spPr>
            <a:xfrm>
              <a:off x="2271825" y="1449000"/>
              <a:ext cx="6560473" cy="116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9"/>
            <p:cNvPicPr preferRelativeResize="0"/>
            <p:nvPr/>
          </p:nvPicPr>
          <p:blipFill rotWithShape="1">
            <a:blip r:embed="rId4">
              <a:alphaModFix/>
            </a:blip>
            <a:srcRect b="85135" l="0" r="0" t="0"/>
            <a:stretch/>
          </p:blipFill>
          <p:spPr>
            <a:xfrm>
              <a:off x="2271825" y="1066215"/>
              <a:ext cx="6560473" cy="3890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Achieving wisdom from data is a process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025" y="1017725"/>
            <a:ext cx="490392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Big data applications in science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 rotWithShape="1">
          <a:blip r:embed="rId3">
            <a:alphaModFix/>
          </a:blip>
          <a:srcRect b="0" l="11651" r="10876" t="8189"/>
          <a:stretch/>
        </p:blipFill>
        <p:spPr>
          <a:xfrm>
            <a:off x="211000" y="1244764"/>
            <a:ext cx="4361002" cy="290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 rotWithShape="1">
          <a:blip r:embed="rId4">
            <a:alphaModFix/>
          </a:blip>
          <a:srcRect b="12396" l="12786" r="10877" t="11267"/>
          <a:stretch/>
        </p:blipFill>
        <p:spPr>
          <a:xfrm>
            <a:off x="4571987" y="1244764"/>
            <a:ext cx="4361013" cy="29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/>
        </p:nvSpPr>
        <p:spPr>
          <a:xfrm>
            <a:off x="5837338" y="4152125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249 grams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1476338" y="4152125"/>
            <a:ext cx="18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27,220,000 grams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Extracting knowledge from big data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4821"/>
            <a:ext cx="9143998" cy="280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 Light"/>
                <a:ea typeface="Montserrat Light"/>
                <a:cs typeface="Montserrat Light"/>
                <a:sym typeface="Montserrat Light"/>
              </a:rPr>
              <a:t>Managing data is a cycle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662" y="1157201"/>
            <a:ext cx="3482676" cy="348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